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9" r:id="rId4"/>
    <p:sldId id="260" r:id="rId5"/>
    <p:sldId id="261" r:id="rId6"/>
    <p:sldId id="257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600200"/>
            <a:ext cx="8062664" cy="178010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«Волшебный камень - магнит»</a:t>
            </a:r>
            <a:endParaRPr lang="ru-RU" sz="4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lvl="0" algn="r" fontAlgn="base">
              <a:lnSpc>
                <a:spcPct val="80000"/>
              </a:lnSpc>
              <a:spcAft>
                <a:spcPct val="0"/>
              </a:spcAft>
              <a:buClrTx/>
              <a:buSzTx/>
            </a:pPr>
            <a:r>
              <a:rPr lang="ru-RU" kern="0" dirty="0">
                <a:solidFill>
                  <a:schemeClr val="tx1"/>
                </a:solidFill>
                <a:latin typeface="Times New Roman" pitchFamily="18" charset="0"/>
              </a:rPr>
              <a:t>Исследовательская работа с детьми </a:t>
            </a:r>
          </a:p>
          <a:p>
            <a:pPr lvl="0" algn="r" fontAlgn="base">
              <a:lnSpc>
                <a:spcPct val="80000"/>
              </a:lnSpc>
              <a:spcAft>
                <a:spcPct val="0"/>
              </a:spcAft>
              <a:buClrTx/>
              <a:buSzTx/>
            </a:pPr>
            <a:r>
              <a:rPr lang="en-US" b="1" dirty="0" smtClean="0">
                <a:solidFill>
                  <a:schemeClr val="tx1"/>
                </a:solidFill>
                <a:latin typeface="Times New Roman"/>
                <a:ea typeface="Calibri"/>
              </a:rPr>
              <a:t>II</a:t>
            </a:r>
            <a:r>
              <a:rPr lang="ru-RU" kern="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kern="0" dirty="0">
                <a:solidFill>
                  <a:schemeClr val="tx1"/>
                </a:solidFill>
                <a:latin typeface="Times New Roman" pitchFamily="18" charset="0"/>
              </a:rPr>
              <a:t>младшей группы МБДОУ «Преображенский детский сад  «Малышок» </a:t>
            </a:r>
          </a:p>
          <a:p>
            <a:pPr lvl="0" algn="r" fontAlgn="base">
              <a:lnSpc>
                <a:spcPct val="80000"/>
              </a:lnSpc>
              <a:spcAft>
                <a:spcPct val="0"/>
              </a:spcAft>
              <a:buClrTx/>
              <a:buSzTx/>
            </a:pPr>
            <a:r>
              <a:rPr lang="ru-RU" kern="0" dirty="0">
                <a:solidFill>
                  <a:schemeClr val="tx1"/>
                </a:solidFill>
                <a:latin typeface="Times New Roman" pitchFamily="18" charset="0"/>
              </a:rPr>
              <a:t>Воспитатели:    А. С. Раменская</a:t>
            </a:r>
          </a:p>
          <a:p>
            <a:pPr lvl="0" algn="r" fontAlgn="base">
              <a:lnSpc>
                <a:spcPct val="80000"/>
              </a:lnSpc>
              <a:spcAft>
                <a:spcPct val="0"/>
              </a:spcAft>
              <a:buClrTx/>
              <a:buSzTx/>
            </a:pPr>
            <a:r>
              <a:rPr lang="ru-RU" kern="0" dirty="0">
                <a:solidFill>
                  <a:schemeClr val="tx1"/>
                </a:solidFill>
                <a:latin typeface="Times New Roman" pitchFamily="18" charset="0"/>
              </a:rPr>
              <a:t>М. Л. Чмуж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9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Главное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достоинство экспериментирования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том, что оно дает детям реальные представления о различных сторонах изучаемого объекта, о его взаимоотношениях с другими объектами и средой обитания.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4906888" cy="129614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Актуальность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8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Формирование познавательной активности детей в процессе знакомства с магнитом и его свойствами.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44290"/>
            <a:ext cx="2736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000" b="1" kern="0" dirty="0">
                <a:solidFill>
                  <a:srgbClr val="6600FF"/>
                </a:solidFill>
                <a:latin typeface="Arial"/>
                <a:ea typeface="+mj-ea"/>
                <a:cs typeface="+mj-cs"/>
              </a:rPr>
              <a:t>Цель</a:t>
            </a:r>
            <a:r>
              <a:rPr lang="ru-RU" sz="2000" dirty="0">
                <a:solidFill>
                  <a:srgbClr val="FFFFFF"/>
                </a:solidFill>
                <a:ea typeface="+mj-ea"/>
                <a:cs typeface="+mj-cs"/>
              </a:rPr>
              <a:t/>
            </a:r>
            <a:br>
              <a:rPr lang="ru-RU" sz="2000" dirty="0">
                <a:solidFill>
                  <a:srgbClr val="FFFFFF"/>
                </a:solidFill>
                <a:ea typeface="+mj-ea"/>
                <a:cs typeface="+mj-cs"/>
              </a:rPr>
            </a:br>
            <a:endParaRPr lang="ru-RU" sz="4400" dirty="0">
              <a:solidFill>
                <a:srgbClr val="FFFFFF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786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b="1" dirty="0" smtClean="0"/>
              <a:t>Познакомить детей с понятием «магнит» и его свойствами.</a:t>
            </a:r>
          </a:p>
          <a:p>
            <a:pPr marL="0" indent="0">
              <a:buNone/>
            </a:pPr>
            <a:r>
              <a:rPr lang="ru-RU" b="1" dirty="0" smtClean="0"/>
              <a:t>-Развивать у детей умение приобретать знания посредством практики, развивать опыт практической деятельности, игровой опыт.</a:t>
            </a:r>
          </a:p>
          <a:p>
            <a:pPr marL="0" indent="0">
              <a:buNone/>
            </a:pPr>
            <a:r>
              <a:rPr lang="ru-RU" b="1" dirty="0" smtClean="0"/>
              <a:t>-Обогащать знания детей о неживой природе.</a:t>
            </a:r>
          </a:p>
          <a:p>
            <a:pPr marL="0" indent="0">
              <a:buNone/>
            </a:pPr>
            <a:r>
              <a:rPr lang="ru-RU" b="1" dirty="0" smtClean="0"/>
              <a:t>-Воспитывать самостоятельность, любознательность, </a:t>
            </a:r>
            <a:r>
              <a:rPr lang="ru-RU" b="1" dirty="0"/>
              <a:t>и</a:t>
            </a:r>
            <a:r>
              <a:rPr lang="ru-RU" b="1" dirty="0" smtClean="0"/>
              <a:t>нтерес к познаниям.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79203"/>
            <a:ext cx="3096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000" b="1" kern="0" dirty="0">
                <a:solidFill>
                  <a:srgbClr val="6600FF"/>
                </a:solidFill>
                <a:latin typeface="Arial"/>
                <a:ea typeface="+mj-ea"/>
                <a:cs typeface="+mj-cs"/>
              </a:rPr>
              <a:t>Задачи </a:t>
            </a:r>
            <a:r>
              <a:rPr lang="ru-RU" sz="2000" dirty="0">
                <a:solidFill>
                  <a:srgbClr val="FFFFFF"/>
                </a:solidFill>
                <a:ea typeface="+mj-ea"/>
                <a:cs typeface="+mj-cs"/>
              </a:rPr>
              <a:t/>
            </a:r>
            <a:br>
              <a:rPr lang="ru-RU" sz="2000" dirty="0">
                <a:solidFill>
                  <a:srgbClr val="FFFFFF"/>
                </a:solidFill>
                <a:ea typeface="+mj-ea"/>
                <a:cs typeface="+mj-cs"/>
              </a:rPr>
            </a:br>
            <a:endParaRPr lang="ru-RU" sz="4400" dirty="0">
              <a:solidFill>
                <a:srgbClr val="FFFFFF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78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636912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ru-RU" sz="2200" kern="0" dirty="0">
                <a:latin typeface="Arial Black" pitchFamily="34" charset="0"/>
                <a:ea typeface="+mj-ea"/>
                <a:cs typeface="+mj-cs"/>
              </a:rPr>
              <a:t>- Создание проблемной ситуации.</a:t>
            </a:r>
            <a:br>
              <a:rPr lang="ru-RU" sz="2200" kern="0" dirty="0">
                <a:latin typeface="Arial Black" pitchFamily="34" charset="0"/>
                <a:ea typeface="+mj-ea"/>
                <a:cs typeface="+mj-cs"/>
              </a:rPr>
            </a:br>
            <a:r>
              <a:rPr lang="ru-RU" sz="2200" kern="0" dirty="0">
                <a:latin typeface="Arial Black" pitchFamily="34" charset="0"/>
                <a:ea typeface="+mj-ea"/>
                <a:cs typeface="+mj-cs"/>
              </a:rPr>
              <a:t/>
            </a:r>
            <a:br>
              <a:rPr lang="ru-RU" sz="2200" kern="0" dirty="0">
                <a:latin typeface="Arial Black" pitchFamily="34" charset="0"/>
                <a:ea typeface="+mj-ea"/>
                <a:cs typeface="+mj-cs"/>
              </a:rPr>
            </a:br>
            <a:r>
              <a:rPr lang="ru-RU" sz="2200" kern="0" dirty="0">
                <a:latin typeface="Arial Black" pitchFamily="34" charset="0"/>
                <a:ea typeface="+mj-ea"/>
                <a:cs typeface="+mj-cs"/>
              </a:rPr>
              <a:t>- Предоставление исследуемых объектов по количеству детей. </a:t>
            </a:r>
            <a:br>
              <a:rPr lang="ru-RU" sz="2200" kern="0" dirty="0">
                <a:latin typeface="Arial Black" pitchFamily="34" charset="0"/>
                <a:ea typeface="+mj-ea"/>
                <a:cs typeface="+mj-cs"/>
              </a:rPr>
            </a:br>
            <a:r>
              <a:rPr lang="ru-RU" sz="2200" kern="0" dirty="0">
                <a:latin typeface="Arial Black" pitchFamily="34" charset="0"/>
                <a:ea typeface="+mj-ea"/>
                <a:cs typeface="+mj-cs"/>
              </a:rPr>
              <a:t/>
            </a:r>
            <a:br>
              <a:rPr lang="ru-RU" sz="2200" kern="0" dirty="0">
                <a:latin typeface="Arial Black" pitchFamily="34" charset="0"/>
                <a:ea typeface="+mj-ea"/>
                <a:cs typeface="+mj-cs"/>
              </a:rPr>
            </a:br>
            <a:r>
              <a:rPr lang="ru-RU" sz="2200" kern="0" dirty="0">
                <a:latin typeface="Arial Black" pitchFamily="34" charset="0"/>
                <a:ea typeface="+mj-ea"/>
                <a:cs typeface="+mj-cs"/>
              </a:rPr>
              <a:t>- Обеспечение необходимым оборудованием в соответствии с возрастом детей.</a:t>
            </a:r>
            <a:br>
              <a:rPr lang="ru-RU" sz="2200" kern="0" dirty="0">
                <a:latin typeface="Arial Black" pitchFamily="34" charset="0"/>
                <a:ea typeface="+mj-ea"/>
                <a:cs typeface="+mj-cs"/>
              </a:rPr>
            </a:br>
            <a:r>
              <a:rPr lang="ru-RU" sz="2200" kern="0" dirty="0">
                <a:latin typeface="Arial Black" pitchFamily="34" charset="0"/>
                <a:ea typeface="+mj-ea"/>
                <a:cs typeface="+mj-cs"/>
              </a:rPr>
              <a:t/>
            </a:r>
            <a:br>
              <a:rPr lang="ru-RU" sz="2200" kern="0" dirty="0">
                <a:latin typeface="Arial Black" pitchFamily="34" charset="0"/>
                <a:ea typeface="+mj-ea"/>
                <a:cs typeface="+mj-cs"/>
              </a:rPr>
            </a:br>
            <a:r>
              <a:rPr lang="ru-RU" sz="2200" kern="0" dirty="0">
                <a:latin typeface="Arial Black" pitchFamily="34" charset="0"/>
                <a:ea typeface="+mj-ea"/>
                <a:cs typeface="+mj-cs"/>
              </a:rPr>
              <a:t>- Удобное и безопасное размещение детей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600" b="1" kern="0" dirty="0">
                <a:solidFill>
                  <a:srgbClr val="6600FF"/>
                </a:solidFill>
                <a:latin typeface="Arial"/>
                <a:ea typeface="+mn-ea"/>
                <a:cs typeface="+mn-cs"/>
              </a:rPr>
              <a:t>Оптимальные условия для проведения опытов</a:t>
            </a:r>
            <a:r>
              <a:rPr lang="ru-RU" sz="2000" dirty="0">
                <a:ea typeface="+mn-ea"/>
                <a:cs typeface="+mn-cs"/>
              </a:rPr>
              <a:t/>
            </a:r>
            <a:br>
              <a:rPr lang="ru-RU" sz="2000" dirty="0"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3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05350"/>
            <a:ext cx="3822700" cy="2152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0033"/>
            <a:ext cx="3822700" cy="21502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728192"/>
          </a:xfrm>
        </p:spPr>
        <p:txBody>
          <a:bodyPr>
            <a:normAutofit/>
          </a:bodyPr>
          <a:lstStyle/>
          <a:p>
            <a:pPr algn="l"/>
            <a:r>
              <a:rPr lang="ru-RU" sz="3600" kern="0" dirty="0">
                <a:solidFill>
                  <a:srgbClr val="FF0000"/>
                </a:solidFill>
                <a:latin typeface="Arial Black" pitchFamily="34" charset="0"/>
              </a:rPr>
              <a:t>Опыт 1</a:t>
            </a:r>
            <a:r>
              <a:rPr lang="ru-RU" sz="3600" kern="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br>
              <a:rPr lang="ru-RU" sz="3600" kern="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600" kern="0" dirty="0" smtClean="0">
                <a:solidFill>
                  <a:srgbClr val="FF0000"/>
                </a:solidFill>
                <a:latin typeface="Arial Black" pitchFamily="34" charset="0"/>
              </a:rPr>
              <a:t>Опыт с различными предметами.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2132856"/>
            <a:ext cx="3822192" cy="3993624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1600" b="1" kern="0" dirty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Вам понадобится</a:t>
            </a:r>
            <a:r>
              <a:rPr lang="ru-RU" sz="1600" b="1" kern="0" dirty="0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1600" kern="0" dirty="0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Магниты по количеству детей, коробки на каждого ребенка с предметами (скрепки, монетки, ткань, бумага, карандаш, пластмассовая игрушка и т.д.)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1600" b="1" kern="0" dirty="0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1600" b="1" kern="0" dirty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делать</a:t>
            </a:r>
            <a:r>
              <a:rPr lang="ru-RU" sz="1600" b="1" kern="0" dirty="0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1600" b="1" kern="0" dirty="0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kern="0" dirty="0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Дети рассматривают содержимое коробки.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1600" b="1" kern="0" dirty="0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600" kern="0" dirty="0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 Берут магниты, ищут те предметы которые притянет магнит.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1600" b="1" kern="0" dirty="0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kern="0" dirty="0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.Задать вопрос какие предметы притянул к себе магнит?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1600" b="1" kern="0" dirty="0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600" kern="0" dirty="0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 Выслушать ответы детей сделать вывод</a:t>
            </a:r>
            <a:r>
              <a:rPr lang="ru-RU" sz="1600" kern="0" dirty="0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1600" b="1" i="1" kern="0" dirty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1600" b="1" i="1" kern="0" dirty="0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магнит </a:t>
            </a:r>
            <a:r>
              <a:rPr lang="ru-RU" sz="16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обладает магнитной силой, притягивает </a:t>
            </a:r>
            <a:r>
              <a:rPr lang="ru-RU" sz="16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металлические </a:t>
            </a:r>
            <a:r>
              <a:rPr lang="ru-RU" sz="16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предметы.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795" y="2560301"/>
            <a:ext cx="3822700" cy="2152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8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000" kern="0" dirty="0">
                <a:solidFill>
                  <a:srgbClr val="FF0000"/>
                </a:solidFill>
                <a:latin typeface="Arial Black" pitchFamily="34" charset="0"/>
              </a:rPr>
              <a:t>Опыт </a:t>
            </a:r>
            <a:r>
              <a:rPr lang="ru-RU" sz="4000" kern="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ru-RU" sz="4000" kern="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br>
              <a:rPr lang="ru-RU" sz="4000" kern="0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700808"/>
            <a:ext cx="3822192" cy="4425672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1600" b="1" kern="0" dirty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Вам понадобится</a:t>
            </a:r>
            <a:r>
              <a:rPr lang="ru-RU" sz="1600" b="1" kern="0" dirty="0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1600" kern="0" dirty="0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Стеклянные емкости на каждого ребенка, магнит, змейка из скрепок.</a:t>
            </a:r>
            <a:r>
              <a:rPr lang="ru-RU" sz="1600" b="1" kern="0" dirty="0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kern="0" dirty="0">
              <a:solidFill>
                <a:srgbClr val="2F131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1600" b="1" kern="0" dirty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Что делать: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Рассматривают содержимое банки, обсуждение как можно достать змейку не опуская туда руку.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Берут магнит, приставляют к стенкам банки и двигают змейку, достают.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ли магнит притягивать через преграду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(высказывание детей).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31B6FD"/>
              </a:buClr>
              <a:buNone/>
            </a:pPr>
            <a:endParaRPr lang="ru-RU" sz="1600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1600" b="1" i="1" kern="0" dirty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1600" b="1" i="1" kern="0" dirty="0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магнит (магнитная сила) воздействует через стекло.</a:t>
            </a:r>
            <a:endParaRPr lang="ru-RU" sz="1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2696"/>
            <a:ext cx="411480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549963" cy="270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09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srgbClr val="FF0000"/>
                </a:solidFill>
                <a:latin typeface="Arial Black" pitchFamily="34" charset="0"/>
              </a:rPr>
              <a:t>Опыт 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b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600" kern="0" dirty="0">
                <a:solidFill>
                  <a:srgbClr val="FF0000"/>
                </a:solidFill>
                <a:latin typeface="Arial Black" pitchFamily="34" charset="0"/>
              </a:rPr>
              <a:t>игра - опыт «Рыбалка»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916832"/>
            <a:ext cx="3822192" cy="4209648"/>
          </a:xfrm>
        </p:spPr>
        <p:txBody>
          <a:bodyPr/>
          <a:lstStyle/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1600" b="1" kern="0" dirty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Вам понадобится</a:t>
            </a:r>
            <a:r>
              <a:rPr lang="ru-RU" sz="1600" b="1" kern="0" dirty="0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1600" kern="0" dirty="0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Емкость с водой, удочки с магнитами, металлические предметы. </a:t>
            </a:r>
            <a:endParaRPr lang="ru-RU" sz="1600" kern="0" dirty="0">
              <a:solidFill>
                <a:srgbClr val="2F131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1600" b="1" kern="0" dirty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Что делать</a:t>
            </a:r>
            <a:r>
              <a:rPr lang="ru-RU" sz="1600" b="1" kern="0" dirty="0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1600" kern="0" dirty="0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1. Нужно достать предмет из тазика с водой не замочив рук.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1600" kern="0" dirty="0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2. Взять удочки опустить в таз и достать предмет.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же мы видим?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(высказывание детей).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endParaRPr lang="ru-RU" sz="1600" kern="0" dirty="0">
              <a:solidFill>
                <a:srgbClr val="2F131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31B6FD"/>
              </a:buClr>
              <a:buNone/>
            </a:pPr>
            <a:endParaRPr lang="ru-RU" sz="1600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31B6FD"/>
              </a:buClr>
              <a:buNone/>
            </a:pPr>
            <a:endParaRPr lang="ru-RU" sz="1600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1600" b="1" i="1" kern="0" dirty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1600" b="1" i="1" kern="0" dirty="0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магнит сохраняет свойства в воде.</a:t>
            </a:r>
            <a:endParaRPr lang="ru-RU" sz="1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3096"/>
            <a:ext cx="3960440" cy="388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41584"/>
            <a:ext cx="2016224" cy="612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0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3600" kern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i="1" kern="0" dirty="0" smtClean="0">
                <a:latin typeface="Times New Roman" pitchFamily="18" charset="0"/>
                <a:cs typeface="Times New Roman" pitchFamily="18" charset="0"/>
              </a:rPr>
              <a:t>Обладает магнитной силой,</a:t>
            </a:r>
            <a:endParaRPr lang="ru-RU" sz="3600" b="1" i="1" kern="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3600" kern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i="1" kern="0" dirty="0">
                <a:latin typeface="Times New Roman" pitchFamily="18" charset="0"/>
                <a:cs typeface="Times New Roman" pitchFamily="18" charset="0"/>
              </a:rPr>
              <a:t>магнитная </a:t>
            </a:r>
            <a:r>
              <a:rPr lang="ru-RU" sz="3600" b="1" i="1" kern="0" dirty="0" smtClean="0">
                <a:latin typeface="Times New Roman" pitchFamily="18" charset="0"/>
                <a:cs typeface="Times New Roman" pitchFamily="18" charset="0"/>
              </a:rPr>
              <a:t>сила </a:t>
            </a:r>
            <a:r>
              <a:rPr lang="ru-RU" sz="3600" b="1" i="1" kern="0" dirty="0">
                <a:latin typeface="Times New Roman" pitchFamily="18" charset="0"/>
                <a:cs typeface="Times New Roman" pitchFamily="18" charset="0"/>
              </a:rPr>
              <a:t>воздействует через стекло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3600" kern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i="1" kern="0" dirty="0">
                <a:latin typeface="Times New Roman" pitchFamily="18" charset="0"/>
                <a:cs typeface="Times New Roman" pitchFamily="18" charset="0"/>
              </a:rPr>
              <a:t>сохраняет свойства в воде.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kern="0" dirty="0">
                <a:solidFill>
                  <a:srgbClr val="FF0000"/>
                </a:solidFill>
                <a:latin typeface="Arial Black" pitchFamily="34" charset="0"/>
              </a:rPr>
              <a:t>Мы узнали, что </a:t>
            </a:r>
            <a:r>
              <a:rPr lang="ru-RU" sz="4000" kern="0" dirty="0" smtClean="0">
                <a:solidFill>
                  <a:srgbClr val="FF0000"/>
                </a:solidFill>
                <a:latin typeface="Arial Black" pitchFamily="34" charset="0"/>
              </a:rPr>
              <a:t>магнит: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19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140</TotalTime>
  <Words>381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«Волшебный камень - магнит»</vt:lpstr>
      <vt:lpstr>Актуальность </vt:lpstr>
      <vt:lpstr>Презентация PowerPoint</vt:lpstr>
      <vt:lpstr>Презентация PowerPoint</vt:lpstr>
      <vt:lpstr>Оптимальные условия для проведения опытов </vt:lpstr>
      <vt:lpstr>Опыт 1. Опыт с различными предметами.</vt:lpstr>
      <vt:lpstr>Опыт 2. </vt:lpstr>
      <vt:lpstr>Опыт 3. игра - опыт «Рыбалка»</vt:lpstr>
      <vt:lpstr>Мы узнали, что магнит: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«Волшебный камень»</dc:title>
  <dc:creator>Аня</dc:creator>
  <cp:lastModifiedBy>Аня</cp:lastModifiedBy>
  <cp:revision>13</cp:revision>
  <dcterms:created xsi:type="dcterms:W3CDTF">2015-02-13T06:22:13Z</dcterms:created>
  <dcterms:modified xsi:type="dcterms:W3CDTF">2015-02-17T16:50:36Z</dcterms:modified>
</cp:coreProperties>
</file>